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58" r:id="rId4"/>
    <p:sldId id="259" r:id="rId5"/>
    <p:sldId id="264" r:id="rId6"/>
    <p:sldId id="265" r:id="rId7"/>
    <p:sldId id="270" r:id="rId8"/>
    <p:sldId id="269" r:id="rId9"/>
    <p:sldId id="271" r:id="rId10"/>
    <p:sldId id="266" r:id="rId11"/>
    <p:sldId id="267" r:id="rId12"/>
    <p:sldId id="262" r:id="rId13"/>
    <p:sldId id="263" r:id="rId14"/>
    <p:sldId id="272" r:id="rId15"/>
    <p:sldId id="27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6" autoAdjust="0"/>
    <p:restoredTop sz="85900" autoAdjust="0"/>
  </p:normalViewPr>
  <p:slideViewPr>
    <p:cSldViewPr snapToGrid="0">
      <p:cViewPr>
        <p:scale>
          <a:sx n="80" d="100"/>
          <a:sy n="80" d="100"/>
        </p:scale>
        <p:origin x="174"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181EF8-5D10-497C-8D9A-876890AAF1D1}" type="datetimeFigureOut">
              <a:rPr lang="en-US" smtClean="0"/>
              <a:t>5/5/2020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319432-E425-457A-AF7E-E8DD72B5D598}" type="slidenum">
              <a:rPr lang="en-US" smtClean="0"/>
              <a:t>‹#›</a:t>
            </a:fld>
            <a:endParaRPr lang="en-US"/>
          </a:p>
        </p:txBody>
      </p:sp>
    </p:spTree>
    <p:extLst>
      <p:ext uri="{BB962C8B-B14F-4D97-AF65-F5344CB8AC3E}">
        <p14:creationId xmlns:p14="http://schemas.microsoft.com/office/powerpoint/2010/main" val="40092775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BOS, TOR, UTA, HOU, PHI</a:t>
            </a:r>
            <a:br>
              <a:rPr lang="en-US" dirty="0"/>
            </a:br>
            <a:br>
              <a:rPr lang="en-US" dirty="0"/>
            </a:br>
            <a:r>
              <a:rPr lang="en-US" dirty="0"/>
              <a:t>CLE GSW</a:t>
            </a:r>
          </a:p>
        </p:txBody>
      </p:sp>
      <p:sp>
        <p:nvSpPr>
          <p:cNvPr id="4" name="Slide Number Placeholder 3"/>
          <p:cNvSpPr>
            <a:spLocks noGrp="1"/>
          </p:cNvSpPr>
          <p:nvPr>
            <p:ph type="sldNum" sz="quarter" idx="5"/>
          </p:nvPr>
        </p:nvSpPr>
        <p:spPr/>
        <p:txBody>
          <a:bodyPr/>
          <a:lstStyle/>
          <a:p>
            <a:fld id="{15319432-E425-457A-AF7E-E8DD72B5D598}" type="slidenum">
              <a:rPr lang="en-US" smtClean="0"/>
              <a:t>11</a:t>
            </a:fld>
            <a:endParaRPr lang="en-US"/>
          </a:p>
        </p:txBody>
      </p:sp>
    </p:spTree>
    <p:extLst>
      <p:ext uri="{BB962C8B-B14F-4D97-AF65-F5344CB8AC3E}">
        <p14:creationId xmlns:p14="http://schemas.microsoft.com/office/powerpoint/2010/main" val="249859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2FD5E-2058-481D-8733-CC17714B47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D017733-D35D-46ED-BFC4-A668857590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79A96D0-8A6B-4C4C-9E18-6A845C214B7C}"/>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2404BE49-3D2F-4E91-ACDD-E336823426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78EDDE-F5C2-46E5-AF09-888F1A0339FA}"/>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1736311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5964E-1E14-4786-8E79-ABC06904779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9E1173-ADD8-4BCB-914E-9DE86B3B3BD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3EDA60-3361-40F9-8CC3-2C624E27F1B0}"/>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E887CBF0-4A8B-41E8-B5F0-039B069D6F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CAF3C2-0318-49CF-89B9-7741C72471EF}"/>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1711657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96BABD-5E6C-4B01-A24C-010D02F14E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EC61F2-E2B5-429C-AAC2-F0830518B4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5F2F9D-9B96-4873-823C-09181D368672}"/>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6529EEA1-80FF-4187-B861-A3B40154F4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6739D7-1885-42E8-94B3-B18A197B4799}"/>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1458943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1019E-206B-4000-9588-CBF20A3374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CE7842-18D1-463A-BEBA-F66EAA25A4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03CFE7-D16B-42A8-BDD2-1C4C0E25D938}"/>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7B99BD2B-B1B7-498F-9EF2-D2A8601F73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319C10-8BB2-4AC3-9545-DA81BFB25F4A}"/>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334601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36724-347C-45D5-8788-BDAAD3D7F0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521766-9933-4C10-9790-CBBC125CE0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168B29-A1FD-420C-9DD4-3C43F2E5E184}"/>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AFA5470C-C9A7-403F-8D12-1D6F9229B4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0BD5E7-94B9-47FA-9719-309C6611E704}"/>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1077484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71963-0368-4E7B-B784-F89475AA56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53F68A-E896-4927-B1AF-28D88BDB53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DEF4C4-5093-4E70-B0B2-EDBB0E5886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F97218D-4B23-4467-9037-BFEC9C172F2E}"/>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6" name="Footer Placeholder 5">
            <a:extLst>
              <a:ext uri="{FF2B5EF4-FFF2-40B4-BE49-F238E27FC236}">
                <a16:creationId xmlns:a16="http://schemas.microsoft.com/office/drawing/2014/main" id="{398D6A7E-4C3E-4EB1-9384-1D84889E56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43C529-AA76-460C-8FED-919D06763A9D}"/>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1855331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86AE5-C83C-4FC6-BA09-A2BABDA85EB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5A7148D-6BA1-402C-8A39-0A66543C86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E155EA9-1AD0-442C-84AD-ED6798649A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42C247B-B2C5-46B0-950C-60B997D932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CA8DECB-4F1C-4DDA-9015-B45B0D84E6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75582D-3EC2-4D21-BCC7-1BEEEC8310D6}"/>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8" name="Footer Placeholder 7">
            <a:extLst>
              <a:ext uri="{FF2B5EF4-FFF2-40B4-BE49-F238E27FC236}">
                <a16:creationId xmlns:a16="http://schemas.microsoft.com/office/drawing/2014/main" id="{6C1E7540-9824-4422-A7CE-FEE01D3F70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5693220-B867-4AC1-84A4-1B10DDFA88E1}"/>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4189129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6F69B-4DDB-4990-849E-D2D4BD5F85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B4F2F1D-684D-4656-A751-3E571878B097}"/>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4" name="Footer Placeholder 3">
            <a:extLst>
              <a:ext uri="{FF2B5EF4-FFF2-40B4-BE49-F238E27FC236}">
                <a16:creationId xmlns:a16="http://schemas.microsoft.com/office/drawing/2014/main" id="{30DD9C0A-276B-401F-B83E-E592222D6F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AD72B7C-3D86-4DC9-AD3A-D59460F35410}"/>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3605088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A1BFF0-35E3-4158-B0B7-34082B3E9ADD}"/>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3" name="Footer Placeholder 2">
            <a:extLst>
              <a:ext uri="{FF2B5EF4-FFF2-40B4-BE49-F238E27FC236}">
                <a16:creationId xmlns:a16="http://schemas.microsoft.com/office/drawing/2014/main" id="{5E4A1943-B29E-437F-921E-46172DF1CA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2AC655A-84BE-4D8A-9D23-5A8C0AE2E821}"/>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2539764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26132-638C-4DAF-801E-A272F40580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7EE5B74-AAA6-41ED-BA3E-220B4E5A68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E1877A7-25BE-4493-B131-CDDD3D789F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B47C14-6A1F-4C76-8FB3-922288F59314}"/>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6" name="Footer Placeholder 5">
            <a:extLst>
              <a:ext uri="{FF2B5EF4-FFF2-40B4-BE49-F238E27FC236}">
                <a16:creationId xmlns:a16="http://schemas.microsoft.com/office/drawing/2014/main" id="{6D85C274-E771-405D-8A75-987E8A694F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48E616-1E1E-4688-B745-A45885BBDF76}"/>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36442224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C9745-5BDD-4F7E-A7B8-71AD6C4B81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FBC43D2-C4B5-4B74-B01C-B6916AC018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2B82211-91FB-47F3-9CBB-E2DFDBD451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84F832-934C-4D8B-B36B-57F7BA52D117}"/>
              </a:ext>
            </a:extLst>
          </p:cNvPr>
          <p:cNvSpPr>
            <a:spLocks noGrp="1"/>
          </p:cNvSpPr>
          <p:nvPr>
            <p:ph type="dt" sz="half" idx="10"/>
          </p:nvPr>
        </p:nvSpPr>
        <p:spPr/>
        <p:txBody>
          <a:bodyPr/>
          <a:lstStyle/>
          <a:p>
            <a:fld id="{CC5C5A60-CBA1-4C90-9921-2D6E205D7CE6}" type="datetimeFigureOut">
              <a:rPr lang="en-US" smtClean="0"/>
              <a:t>5/5/2020</a:t>
            </a:fld>
            <a:endParaRPr lang="en-US"/>
          </a:p>
        </p:txBody>
      </p:sp>
      <p:sp>
        <p:nvSpPr>
          <p:cNvPr id="6" name="Footer Placeholder 5">
            <a:extLst>
              <a:ext uri="{FF2B5EF4-FFF2-40B4-BE49-F238E27FC236}">
                <a16:creationId xmlns:a16="http://schemas.microsoft.com/office/drawing/2014/main" id="{E5946ED1-5A99-4D33-984F-40099C8EEE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4D71EF-3752-438B-ACD4-1FA21668DA2D}"/>
              </a:ext>
            </a:extLst>
          </p:cNvPr>
          <p:cNvSpPr>
            <a:spLocks noGrp="1"/>
          </p:cNvSpPr>
          <p:nvPr>
            <p:ph type="sldNum" sz="quarter" idx="12"/>
          </p:nvPr>
        </p:nvSpPr>
        <p:spPr/>
        <p:txBody>
          <a:bodyPr/>
          <a:lstStyle/>
          <a:p>
            <a:fld id="{CC47ACFC-3DB3-4FC3-9F10-A9DBE19717F8}" type="slidenum">
              <a:rPr lang="en-US" smtClean="0"/>
              <a:t>‹#›</a:t>
            </a:fld>
            <a:endParaRPr lang="en-US"/>
          </a:p>
        </p:txBody>
      </p:sp>
    </p:spTree>
    <p:extLst>
      <p:ext uri="{BB962C8B-B14F-4D97-AF65-F5344CB8AC3E}">
        <p14:creationId xmlns:p14="http://schemas.microsoft.com/office/powerpoint/2010/main" val="23212499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FF24D9-6E61-4E43-A186-E15E044363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0F8343-37B9-4AF8-B20B-5E3D0A1901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E22F1A-E42F-4504-B04E-3B63BD6084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5C5A60-CBA1-4C90-9921-2D6E205D7CE6}" type="datetimeFigureOut">
              <a:rPr lang="en-US" smtClean="0"/>
              <a:t>5/5/2020</a:t>
            </a:fld>
            <a:endParaRPr lang="en-US"/>
          </a:p>
        </p:txBody>
      </p:sp>
      <p:sp>
        <p:nvSpPr>
          <p:cNvPr id="5" name="Footer Placeholder 4">
            <a:extLst>
              <a:ext uri="{FF2B5EF4-FFF2-40B4-BE49-F238E27FC236}">
                <a16:creationId xmlns:a16="http://schemas.microsoft.com/office/drawing/2014/main" id="{B90E614B-0678-4EB0-8461-5271C5C0EA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5D9BA06-4002-4D7F-BEC8-923B8E4920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47ACFC-3DB3-4FC3-9F10-A9DBE19717F8}" type="slidenum">
              <a:rPr lang="en-US" smtClean="0"/>
              <a:t>‹#›</a:t>
            </a:fld>
            <a:endParaRPr lang="en-US"/>
          </a:p>
        </p:txBody>
      </p:sp>
    </p:spTree>
    <p:extLst>
      <p:ext uri="{BB962C8B-B14F-4D97-AF65-F5344CB8AC3E}">
        <p14:creationId xmlns:p14="http://schemas.microsoft.com/office/powerpoint/2010/main" val="3345110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1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27BDFED6-6E33-4606-AFE2-886ADB1C0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New logos for NBA Playoff and Finals?">
            <a:extLst>
              <a:ext uri="{FF2B5EF4-FFF2-40B4-BE49-F238E27FC236}">
                <a16:creationId xmlns:a16="http://schemas.microsoft.com/office/drawing/2014/main" id="{D8E2DD8F-5B04-4A20-A45F-C6EA0DE8AD55}"/>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t="19052" r="-1" b="12391"/>
          <a:stretch/>
        </p:blipFill>
        <p:spPr bwMode="auto">
          <a:xfrm>
            <a:off x="4547937" y="-5"/>
            <a:ext cx="7644062" cy="368140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BA EN VIVO - mlbynbaenvivo.com">
            <a:extLst>
              <a:ext uri="{FF2B5EF4-FFF2-40B4-BE49-F238E27FC236}">
                <a16:creationId xmlns:a16="http://schemas.microsoft.com/office/drawing/2014/main" id="{7C9986E1-867B-4051-8759-51520993D7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626" r="-1" b="6496"/>
          <a:stretch/>
        </p:blipFill>
        <p:spPr bwMode="auto">
          <a:xfrm>
            <a:off x="4547938" y="3681409"/>
            <a:ext cx="7644062" cy="3176595"/>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0B547B-D024-4042-A8E8-D209A85CA721}"/>
              </a:ext>
            </a:extLst>
          </p:cNvPr>
          <p:cNvSpPr>
            <a:spLocks noGrp="1"/>
          </p:cNvSpPr>
          <p:nvPr>
            <p:ph type="ctrTitle"/>
          </p:nvPr>
        </p:nvSpPr>
        <p:spPr>
          <a:xfrm>
            <a:off x="-36512" y="1077908"/>
            <a:ext cx="6132512" cy="2603493"/>
          </a:xfrm>
        </p:spPr>
        <p:txBody>
          <a:bodyPr>
            <a:normAutofit/>
          </a:bodyPr>
          <a:lstStyle/>
          <a:p>
            <a:r>
              <a:rPr lang="en-US" sz="5000" dirty="0">
                <a:solidFill>
                  <a:schemeClr val="bg1"/>
                </a:solidFill>
              </a:rPr>
              <a:t>Predicting the 2017-2018 NBA Playoffs </a:t>
            </a:r>
            <a:br>
              <a:rPr lang="en-US" sz="5000" dirty="0">
                <a:solidFill>
                  <a:schemeClr val="bg1"/>
                </a:solidFill>
              </a:rPr>
            </a:br>
            <a:r>
              <a:rPr lang="en-US" sz="2200" dirty="0">
                <a:solidFill>
                  <a:schemeClr val="bg1"/>
                </a:solidFill>
              </a:rPr>
              <a:t>Presented by Nick </a:t>
            </a:r>
            <a:r>
              <a:rPr lang="en-US" sz="2200" dirty="0" err="1">
                <a:solidFill>
                  <a:schemeClr val="bg1"/>
                </a:solidFill>
              </a:rPr>
              <a:t>Riffel</a:t>
            </a:r>
            <a:r>
              <a:rPr lang="en-US" sz="2200" dirty="0">
                <a:solidFill>
                  <a:schemeClr val="bg1"/>
                </a:solidFill>
              </a:rPr>
              <a:t>, Geoffrey Holland, and Karsten Olson</a:t>
            </a:r>
          </a:p>
        </p:txBody>
      </p:sp>
      <p:cxnSp>
        <p:nvCxnSpPr>
          <p:cNvPr id="77" name="Straight Connector 76">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3681408"/>
            <a:ext cx="113537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7799080"/>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A1E4D8A-F94A-4DFA-AC94-338242D724EB}"/>
              </a:ext>
            </a:extLst>
          </p:cNvPr>
          <p:cNvPicPr>
            <a:picLocks noGrp="1" noChangeAspect="1"/>
          </p:cNvPicPr>
          <p:nvPr>
            <p:ph idx="1"/>
          </p:nvPr>
        </p:nvPicPr>
        <p:blipFill>
          <a:blip r:embed="rId2"/>
          <a:stretch>
            <a:fillRect/>
          </a:stretch>
        </p:blipFill>
        <p:spPr>
          <a:xfrm>
            <a:off x="2108790" y="125517"/>
            <a:ext cx="7974419" cy="6606966"/>
          </a:xfrm>
          <a:prstGeom prst="rect">
            <a:avLst/>
          </a:prstGeom>
        </p:spPr>
      </p:pic>
    </p:spTree>
    <p:extLst>
      <p:ext uri="{BB962C8B-B14F-4D97-AF65-F5344CB8AC3E}">
        <p14:creationId xmlns:p14="http://schemas.microsoft.com/office/powerpoint/2010/main" val="269394145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food&#10;&#10;Description automatically generated">
            <a:extLst>
              <a:ext uri="{FF2B5EF4-FFF2-40B4-BE49-F238E27FC236}">
                <a16:creationId xmlns:a16="http://schemas.microsoft.com/office/drawing/2014/main" id="{38A5DF45-26F9-4E6C-831B-096741D1DE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5863" y="3419475"/>
            <a:ext cx="3379515" cy="2164209"/>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7027ABB7-2C2E-42CD-88F2-C5BA54F6B8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213" y="4187825"/>
            <a:ext cx="2114550" cy="1339850"/>
          </a:xfrm>
          <a:prstGeom prst="rect">
            <a:avLst/>
          </a:prstGeom>
        </p:spPr>
      </p:pic>
      <p:pic>
        <p:nvPicPr>
          <p:cNvPr id="9" name="Picture 8" descr="A close up of text on a white background&#10;&#10;Description automatically generated">
            <a:extLst>
              <a:ext uri="{FF2B5EF4-FFF2-40B4-BE49-F238E27FC236}">
                <a16:creationId xmlns:a16="http://schemas.microsoft.com/office/drawing/2014/main" id="{49A150F2-526C-4DCF-9A37-D483D76B91F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7889" y="1333212"/>
            <a:ext cx="2203424" cy="1406487"/>
          </a:xfrm>
          <a:prstGeom prst="rect">
            <a:avLst/>
          </a:prstGeom>
        </p:spPr>
      </p:pic>
      <p:pic>
        <p:nvPicPr>
          <p:cNvPr id="11" name="Picture 10" descr="A close up of text on a white background&#10;&#10;Description automatically generated">
            <a:extLst>
              <a:ext uri="{FF2B5EF4-FFF2-40B4-BE49-F238E27FC236}">
                <a16:creationId xmlns:a16="http://schemas.microsoft.com/office/drawing/2014/main" id="{ED6BF732-5E23-4E31-9F69-056F3CF2B5E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81313" y="4187825"/>
            <a:ext cx="2114550" cy="1339850"/>
          </a:xfrm>
          <a:prstGeom prst="rect">
            <a:avLst/>
          </a:prstGeom>
        </p:spPr>
      </p:pic>
      <p:pic>
        <p:nvPicPr>
          <p:cNvPr id="13" name="Picture 12" descr="A close up of a map&#10;&#10;Description automatically generated">
            <a:extLst>
              <a:ext uri="{FF2B5EF4-FFF2-40B4-BE49-F238E27FC236}">
                <a16:creationId xmlns:a16="http://schemas.microsoft.com/office/drawing/2014/main" id="{466E6AC0-0B7E-4BB1-871A-60018808E38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81313" y="1330325"/>
            <a:ext cx="2114550" cy="1354138"/>
          </a:xfrm>
          <a:prstGeom prst="rect">
            <a:avLst/>
          </a:prstGeom>
        </p:spPr>
      </p:pic>
      <p:pic>
        <p:nvPicPr>
          <p:cNvPr id="15" name="Picture 14" descr="A close up of text on a white background&#10;&#10;Description automatically generated">
            <a:extLst>
              <a:ext uri="{FF2B5EF4-FFF2-40B4-BE49-F238E27FC236}">
                <a16:creationId xmlns:a16="http://schemas.microsoft.com/office/drawing/2014/main" id="{540FCCF5-F992-4245-BB01-3C532CC5D74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76825" y="1330325"/>
            <a:ext cx="3173413" cy="2025650"/>
          </a:xfrm>
          <a:prstGeom prst="rect">
            <a:avLst/>
          </a:prstGeom>
        </p:spPr>
      </p:pic>
      <p:pic>
        <p:nvPicPr>
          <p:cNvPr id="17" name="Picture 16" descr="A close up of a map&#10;&#10;Description automatically generated">
            <a:extLst>
              <a:ext uri="{FF2B5EF4-FFF2-40B4-BE49-F238E27FC236}">
                <a16:creationId xmlns:a16="http://schemas.microsoft.com/office/drawing/2014/main" id="{23766069-C2CC-4592-8F91-170E7C3B687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84213" y="2767013"/>
            <a:ext cx="2114550" cy="1339850"/>
          </a:xfrm>
          <a:prstGeom prst="rect">
            <a:avLst/>
          </a:prstGeom>
        </p:spPr>
      </p:pic>
      <p:pic>
        <p:nvPicPr>
          <p:cNvPr id="19" name="Picture 18" descr="A picture containing food&#10;&#10;Description automatically generated">
            <a:extLst>
              <a:ext uri="{FF2B5EF4-FFF2-40B4-BE49-F238E27FC236}">
                <a16:creationId xmlns:a16="http://schemas.microsoft.com/office/drawing/2014/main" id="{C691F097-BCB3-4B30-82DA-ED9D215C31E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881313" y="2767013"/>
            <a:ext cx="2114550" cy="1339850"/>
          </a:xfrm>
          <a:prstGeom prst="rect">
            <a:avLst/>
          </a:prstGeom>
        </p:spPr>
      </p:pic>
      <p:pic>
        <p:nvPicPr>
          <p:cNvPr id="21" name="Picture 20" descr="A close up of a map&#10;&#10;Description automatically generated">
            <a:extLst>
              <a:ext uri="{FF2B5EF4-FFF2-40B4-BE49-F238E27FC236}">
                <a16:creationId xmlns:a16="http://schemas.microsoft.com/office/drawing/2014/main" id="{6DA8BE45-CC4F-4A72-A046-DD08127D72F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332788" y="1330325"/>
            <a:ext cx="3173413" cy="2089150"/>
          </a:xfrm>
          <a:prstGeom prst="rect">
            <a:avLst/>
          </a:prstGeom>
        </p:spPr>
      </p:pic>
      <p:pic>
        <p:nvPicPr>
          <p:cNvPr id="23" name="Picture 22" descr="A picture containing food&#10;&#10;Description automatically generated">
            <a:extLst>
              <a:ext uri="{FF2B5EF4-FFF2-40B4-BE49-F238E27FC236}">
                <a16:creationId xmlns:a16="http://schemas.microsoft.com/office/drawing/2014/main" id="{BFED191A-C384-4404-AC5B-E67D4905013C}"/>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332787" y="3438525"/>
            <a:ext cx="3173413" cy="2089150"/>
          </a:xfrm>
          <a:prstGeom prst="rect">
            <a:avLst/>
          </a:prstGeom>
        </p:spPr>
      </p:pic>
    </p:spTree>
    <p:extLst>
      <p:ext uri="{BB962C8B-B14F-4D97-AF65-F5344CB8AC3E}">
        <p14:creationId xmlns:p14="http://schemas.microsoft.com/office/powerpoint/2010/main" val="36286005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Content Placeholder 22" descr="A screenshot of a social media post&#10;&#10;Description automatically generated">
            <a:extLst>
              <a:ext uri="{FF2B5EF4-FFF2-40B4-BE49-F238E27FC236}">
                <a16:creationId xmlns:a16="http://schemas.microsoft.com/office/drawing/2014/main" id="{EA524734-4D99-4B8D-9AE4-8D6F9E3F08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22515"/>
            <a:ext cx="12191999" cy="8621485"/>
          </a:xfrm>
        </p:spPr>
      </p:pic>
      <p:pic>
        <p:nvPicPr>
          <p:cNvPr id="7" name="Picture 6" descr="A close up of a sign&#10;&#10;Description automatically generated">
            <a:extLst>
              <a:ext uri="{FF2B5EF4-FFF2-40B4-BE49-F238E27FC236}">
                <a16:creationId xmlns:a16="http://schemas.microsoft.com/office/drawing/2014/main" id="{74638EB7-6418-44D9-9B84-B395C29C65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1618" y="4373433"/>
            <a:ext cx="892945" cy="1078976"/>
          </a:xfrm>
          <a:prstGeom prst="rect">
            <a:avLst/>
          </a:prstGeom>
        </p:spPr>
      </p:pic>
      <p:pic>
        <p:nvPicPr>
          <p:cNvPr id="9" name="Picture 8" descr="A close up of a sign&#10;&#10;Description automatically generated">
            <a:extLst>
              <a:ext uri="{FF2B5EF4-FFF2-40B4-BE49-F238E27FC236}">
                <a16:creationId xmlns:a16="http://schemas.microsoft.com/office/drawing/2014/main" id="{26DF8B14-8E6C-474A-887A-2D08BF4F45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9193" y="-35069"/>
            <a:ext cx="762437" cy="1010865"/>
          </a:xfrm>
          <a:prstGeom prst="rect">
            <a:avLst/>
          </a:prstGeom>
        </p:spPr>
      </p:pic>
      <p:pic>
        <p:nvPicPr>
          <p:cNvPr id="11" name="Picture 10" descr="A close up of a sign&#10;&#10;Description automatically generated">
            <a:extLst>
              <a:ext uri="{FF2B5EF4-FFF2-40B4-BE49-F238E27FC236}">
                <a16:creationId xmlns:a16="http://schemas.microsoft.com/office/drawing/2014/main" id="{1EE70950-B55C-43F8-A2C0-F7E858EA2B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418" y="5861252"/>
            <a:ext cx="1011990" cy="757306"/>
          </a:xfrm>
          <a:prstGeom prst="rect">
            <a:avLst/>
          </a:prstGeom>
        </p:spPr>
      </p:pic>
      <p:pic>
        <p:nvPicPr>
          <p:cNvPr id="15" name="Picture 14" descr="A picture containing room&#10;&#10;Description automatically generated">
            <a:extLst>
              <a:ext uri="{FF2B5EF4-FFF2-40B4-BE49-F238E27FC236}">
                <a16:creationId xmlns:a16="http://schemas.microsoft.com/office/drawing/2014/main" id="{A2F4BA54-16A1-44C8-8677-F557DF9347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59439" y="5398294"/>
            <a:ext cx="1066411" cy="1066411"/>
          </a:xfrm>
          <a:prstGeom prst="rect">
            <a:avLst/>
          </a:prstGeom>
        </p:spPr>
      </p:pic>
      <p:pic>
        <p:nvPicPr>
          <p:cNvPr id="17" name="Picture 16" descr="A close up of a sign&#10;&#10;Description automatically generated">
            <a:extLst>
              <a:ext uri="{FF2B5EF4-FFF2-40B4-BE49-F238E27FC236}">
                <a16:creationId xmlns:a16="http://schemas.microsoft.com/office/drawing/2014/main" id="{3651452A-BF5F-46EB-BA6B-9AF8339248D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46172" y="3631359"/>
            <a:ext cx="892944" cy="892944"/>
          </a:xfrm>
          <a:prstGeom prst="rect">
            <a:avLst/>
          </a:prstGeom>
        </p:spPr>
      </p:pic>
      <p:pic>
        <p:nvPicPr>
          <p:cNvPr id="19" name="Picture 18" descr="A close up of a sign&#10;&#10;Description automatically generated">
            <a:extLst>
              <a:ext uri="{FF2B5EF4-FFF2-40B4-BE49-F238E27FC236}">
                <a16:creationId xmlns:a16="http://schemas.microsoft.com/office/drawing/2014/main" id="{E0B6B653-67A0-4350-BC30-3D835C67E32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83553" y="-36837"/>
            <a:ext cx="1797094" cy="1010865"/>
          </a:xfrm>
          <a:prstGeom prst="rect">
            <a:avLst/>
          </a:prstGeom>
        </p:spPr>
      </p:pic>
      <p:pic>
        <p:nvPicPr>
          <p:cNvPr id="25" name="Picture 24" descr="A close up of a sign&#10;&#10;Description automatically generated">
            <a:extLst>
              <a:ext uri="{FF2B5EF4-FFF2-40B4-BE49-F238E27FC236}">
                <a16:creationId xmlns:a16="http://schemas.microsoft.com/office/drawing/2014/main" id="{D98FF5B2-B4F7-43F9-8039-7474B747A9D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58823" y="1509838"/>
            <a:ext cx="1263178" cy="1263178"/>
          </a:xfrm>
          <a:prstGeom prst="rect">
            <a:avLst/>
          </a:prstGeom>
        </p:spPr>
      </p:pic>
      <p:pic>
        <p:nvPicPr>
          <p:cNvPr id="26" name="Picture 25" descr="A close up of a sign&#10;&#10;Description automatically generated">
            <a:extLst>
              <a:ext uri="{FF2B5EF4-FFF2-40B4-BE49-F238E27FC236}">
                <a16:creationId xmlns:a16="http://schemas.microsoft.com/office/drawing/2014/main" id="{E7E250A5-5431-4D21-B37B-C7571D8844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6873" y="853513"/>
            <a:ext cx="762437" cy="1010865"/>
          </a:xfrm>
          <a:prstGeom prst="rect">
            <a:avLst/>
          </a:prstGeom>
        </p:spPr>
      </p:pic>
      <p:pic>
        <p:nvPicPr>
          <p:cNvPr id="28" name="Picture 27" descr="A close up of a sign&#10;&#10;Description automatically generated">
            <a:extLst>
              <a:ext uri="{FF2B5EF4-FFF2-40B4-BE49-F238E27FC236}">
                <a16:creationId xmlns:a16="http://schemas.microsoft.com/office/drawing/2014/main" id="{B2218CC0-1D9F-4836-83B6-763D13AB26F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32095" y="677674"/>
            <a:ext cx="1797094" cy="1010865"/>
          </a:xfrm>
          <a:prstGeom prst="rect">
            <a:avLst/>
          </a:prstGeom>
        </p:spPr>
      </p:pic>
      <p:pic>
        <p:nvPicPr>
          <p:cNvPr id="29" name="Picture 28" descr="A black sign with white text&#10;&#10;Description automatically generated">
            <a:extLst>
              <a:ext uri="{FF2B5EF4-FFF2-40B4-BE49-F238E27FC236}">
                <a16:creationId xmlns:a16="http://schemas.microsoft.com/office/drawing/2014/main" id="{30748A14-5332-4D82-9F1A-8DF2A0F20B0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286650" y="1459706"/>
            <a:ext cx="1011990" cy="1016206"/>
          </a:xfrm>
          <a:prstGeom prst="rect">
            <a:avLst/>
          </a:prstGeom>
        </p:spPr>
      </p:pic>
      <p:pic>
        <p:nvPicPr>
          <p:cNvPr id="30" name="Picture 29" descr="A close up of a sign&#10;&#10;Description automatically generated">
            <a:extLst>
              <a:ext uri="{FF2B5EF4-FFF2-40B4-BE49-F238E27FC236}">
                <a16:creationId xmlns:a16="http://schemas.microsoft.com/office/drawing/2014/main" id="{0E5E8549-DB11-44A2-97BF-A58DEB6F7B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2175" y="2354929"/>
            <a:ext cx="892945" cy="1078976"/>
          </a:xfrm>
          <a:prstGeom prst="rect">
            <a:avLst/>
          </a:prstGeom>
        </p:spPr>
      </p:pic>
      <p:pic>
        <p:nvPicPr>
          <p:cNvPr id="31" name="Picture 30" descr="A close up of a sign&#10;&#10;Description automatically generated">
            <a:extLst>
              <a:ext uri="{FF2B5EF4-FFF2-40B4-BE49-F238E27FC236}">
                <a16:creationId xmlns:a16="http://schemas.microsoft.com/office/drawing/2014/main" id="{E108DE62-168B-4093-89C6-C2927BE7195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75728" y="2418135"/>
            <a:ext cx="1797094" cy="1010865"/>
          </a:xfrm>
          <a:prstGeom prst="rect">
            <a:avLst/>
          </a:prstGeom>
        </p:spPr>
      </p:pic>
      <p:pic>
        <p:nvPicPr>
          <p:cNvPr id="32" name="Picture 31" descr="A close up of a sign&#10;&#10;Description automatically generated">
            <a:extLst>
              <a:ext uri="{FF2B5EF4-FFF2-40B4-BE49-F238E27FC236}">
                <a16:creationId xmlns:a16="http://schemas.microsoft.com/office/drawing/2014/main" id="{B63B5FD9-4BCD-4062-8B98-4C109958DD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940" y="3445327"/>
            <a:ext cx="892945" cy="1078976"/>
          </a:xfrm>
          <a:prstGeom prst="rect">
            <a:avLst/>
          </a:prstGeom>
        </p:spPr>
      </p:pic>
      <p:pic>
        <p:nvPicPr>
          <p:cNvPr id="20" name="Picture 19" descr="A close up of a sign&#10;&#10;Description automatically generated">
            <a:extLst>
              <a:ext uri="{FF2B5EF4-FFF2-40B4-BE49-F238E27FC236}">
                <a16:creationId xmlns:a16="http://schemas.microsoft.com/office/drawing/2014/main" id="{B31E0703-8589-4C73-9A75-D249624BD28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04027" y="4500675"/>
            <a:ext cx="3383944" cy="1903468"/>
          </a:xfrm>
          <a:prstGeom prst="rect">
            <a:avLst/>
          </a:prstGeom>
        </p:spPr>
      </p:pic>
      <p:pic>
        <p:nvPicPr>
          <p:cNvPr id="21" name="Picture 20" descr="A close up of a sign&#10;&#10;Description automatically generated">
            <a:extLst>
              <a:ext uri="{FF2B5EF4-FFF2-40B4-BE49-F238E27FC236}">
                <a16:creationId xmlns:a16="http://schemas.microsoft.com/office/drawing/2014/main" id="{A6677F45-23B9-4B8E-80CE-8C376427D53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84170" y="4559465"/>
            <a:ext cx="892944" cy="892944"/>
          </a:xfrm>
          <a:prstGeom prst="rect">
            <a:avLst/>
          </a:prstGeom>
        </p:spPr>
      </p:pic>
    </p:spTree>
    <p:extLst>
      <p:ext uri="{BB962C8B-B14F-4D97-AF65-F5344CB8AC3E}">
        <p14:creationId xmlns:p14="http://schemas.microsoft.com/office/powerpoint/2010/main" val="1465856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10"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par>
                                <p:cTn id="34" presetID="10" presetClass="entr" presetSubtype="0" fill="hold"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par>
                                <p:cTn id="37" presetID="10"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par>
                                <p:cTn id="40" presetID="10" presetClass="entr" presetSubtype="0" fill="hold"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fade">
                                      <p:cBhvr>
                                        <p:cTn id="42" dur="500"/>
                                        <p:tgtEl>
                                          <p:spTgt spid="30"/>
                                        </p:tgtEl>
                                      </p:cBhvr>
                                    </p:animEffect>
                                  </p:childTnLst>
                                </p:cTn>
                              </p:par>
                              <p:par>
                                <p:cTn id="43" presetID="10" presetClass="entr" presetSubtype="0" fill="hold" nodeType="with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par>
                                <p:cTn id="46" presetID="10" presetClass="entr" presetSubtype="0" fill="hold" nodeType="with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fade">
                                      <p:cBhvr>
                                        <p:cTn id="48" dur="500"/>
                                        <p:tgtEl>
                                          <p:spTgt spid="28"/>
                                        </p:tgtEl>
                                      </p:cBhvr>
                                    </p:animEffect>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1000"/>
                                        <p:tgtEl>
                                          <p:spTgt spid="20"/>
                                        </p:tgtEl>
                                      </p:cBhvr>
                                    </p:animEffect>
                                    <p:anim calcmode="lin" valueType="num">
                                      <p:cBhvr>
                                        <p:cTn id="54" dur="1000" fill="hold"/>
                                        <p:tgtEl>
                                          <p:spTgt spid="20"/>
                                        </p:tgtEl>
                                        <p:attrNameLst>
                                          <p:attrName>ppt_x</p:attrName>
                                        </p:attrNameLst>
                                      </p:cBhvr>
                                      <p:tavLst>
                                        <p:tav tm="0">
                                          <p:val>
                                            <p:strVal val="#ppt_x"/>
                                          </p:val>
                                        </p:tav>
                                        <p:tav tm="100000">
                                          <p:val>
                                            <p:strVal val="#ppt_x"/>
                                          </p:val>
                                        </p:tav>
                                      </p:tavLst>
                                    </p:anim>
                                    <p:anim calcmode="lin" valueType="num">
                                      <p:cBhvr>
                                        <p:cTn id="5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Content Placeholder 22" descr="A screenshot of a social media post&#10;&#10;Description automatically generated">
            <a:extLst>
              <a:ext uri="{FF2B5EF4-FFF2-40B4-BE49-F238E27FC236}">
                <a16:creationId xmlns:a16="http://schemas.microsoft.com/office/drawing/2014/main" id="{EA524734-4D99-4B8D-9AE4-8D6F9E3F08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522515"/>
            <a:ext cx="12191999" cy="8621485"/>
          </a:xfrm>
        </p:spPr>
      </p:pic>
      <p:pic>
        <p:nvPicPr>
          <p:cNvPr id="7" name="Picture 6" descr="A close up of a sign&#10;&#10;Description automatically generated">
            <a:extLst>
              <a:ext uri="{FF2B5EF4-FFF2-40B4-BE49-F238E27FC236}">
                <a16:creationId xmlns:a16="http://schemas.microsoft.com/office/drawing/2014/main" id="{74638EB7-6418-44D9-9B84-B395C29C65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1618" y="4373433"/>
            <a:ext cx="892945" cy="1078976"/>
          </a:xfrm>
          <a:prstGeom prst="rect">
            <a:avLst/>
          </a:prstGeom>
        </p:spPr>
      </p:pic>
      <p:pic>
        <p:nvPicPr>
          <p:cNvPr id="9" name="Picture 8" descr="A close up of a sign&#10;&#10;Description automatically generated">
            <a:extLst>
              <a:ext uri="{FF2B5EF4-FFF2-40B4-BE49-F238E27FC236}">
                <a16:creationId xmlns:a16="http://schemas.microsoft.com/office/drawing/2014/main" id="{26DF8B14-8E6C-474A-887A-2D08BF4F45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9193" y="-35069"/>
            <a:ext cx="762437" cy="1010865"/>
          </a:xfrm>
          <a:prstGeom prst="rect">
            <a:avLst/>
          </a:prstGeom>
        </p:spPr>
      </p:pic>
      <p:pic>
        <p:nvPicPr>
          <p:cNvPr id="11" name="Picture 10" descr="A close up of a sign&#10;&#10;Description automatically generated">
            <a:extLst>
              <a:ext uri="{FF2B5EF4-FFF2-40B4-BE49-F238E27FC236}">
                <a16:creationId xmlns:a16="http://schemas.microsoft.com/office/drawing/2014/main" id="{1EE70950-B55C-43F8-A2C0-F7E858EA2B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418" y="5861252"/>
            <a:ext cx="1011990" cy="757306"/>
          </a:xfrm>
          <a:prstGeom prst="rect">
            <a:avLst/>
          </a:prstGeom>
        </p:spPr>
      </p:pic>
      <p:pic>
        <p:nvPicPr>
          <p:cNvPr id="15" name="Picture 14" descr="A picture containing room&#10;&#10;Description automatically generated">
            <a:extLst>
              <a:ext uri="{FF2B5EF4-FFF2-40B4-BE49-F238E27FC236}">
                <a16:creationId xmlns:a16="http://schemas.microsoft.com/office/drawing/2014/main" id="{A2F4BA54-16A1-44C8-8677-F557DF9347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59439" y="5398294"/>
            <a:ext cx="1066411" cy="1066411"/>
          </a:xfrm>
          <a:prstGeom prst="rect">
            <a:avLst/>
          </a:prstGeom>
        </p:spPr>
      </p:pic>
      <p:pic>
        <p:nvPicPr>
          <p:cNvPr id="17" name="Picture 16" descr="A close up of a sign&#10;&#10;Description automatically generated">
            <a:extLst>
              <a:ext uri="{FF2B5EF4-FFF2-40B4-BE49-F238E27FC236}">
                <a16:creationId xmlns:a16="http://schemas.microsoft.com/office/drawing/2014/main" id="{3651452A-BF5F-46EB-BA6B-9AF8339248D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46172" y="3631359"/>
            <a:ext cx="892944" cy="892944"/>
          </a:xfrm>
          <a:prstGeom prst="rect">
            <a:avLst/>
          </a:prstGeom>
        </p:spPr>
      </p:pic>
      <p:pic>
        <p:nvPicPr>
          <p:cNvPr id="19" name="Picture 18" descr="A close up of a sign&#10;&#10;Description automatically generated">
            <a:extLst>
              <a:ext uri="{FF2B5EF4-FFF2-40B4-BE49-F238E27FC236}">
                <a16:creationId xmlns:a16="http://schemas.microsoft.com/office/drawing/2014/main" id="{E0B6B653-67A0-4350-BC30-3D835C67E32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883553" y="-36837"/>
            <a:ext cx="1797094" cy="1010865"/>
          </a:xfrm>
          <a:prstGeom prst="rect">
            <a:avLst/>
          </a:prstGeom>
        </p:spPr>
      </p:pic>
      <p:pic>
        <p:nvPicPr>
          <p:cNvPr id="25" name="Picture 24" descr="A close up of a sign&#10;&#10;Description automatically generated">
            <a:extLst>
              <a:ext uri="{FF2B5EF4-FFF2-40B4-BE49-F238E27FC236}">
                <a16:creationId xmlns:a16="http://schemas.microsoft.com/office/drawing/2014/main" id="{D98FF5B2-B4F7-43F9-8039-7474B747A9D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58823" y="1509838"/>
            <a:ext cx="1263178" cy="1263178"/>
          </a:xfrm>
          <a:prstGeom prst="rect">
            <a:avLst/>
          </a:prstGeom>
        </p:spPr>
      </p:pic>
      <p:pic>
        <p:nvPicPr>
          <p:cNvPr id="26" name="Picture 25" descr="A close up of a sign&#10;&#10;Description automatically generated">
            <a:extLst>
              <a:ext uri="{FF2B5EF4-FFF2-40B4-BE49-F238E27FC236}">
                <a16:creationId xmlns:a16="http://schemas.microsoft.com/office/drawing/2014/main" id="{E7E250A5-5431-4D21-B37B-C7571D8844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6873" y="853513"/>
            <a:ext cx="762437" cy="1010865"/>
          </a:xfrm>
          <a:prstGeom prst="rect">
            <a:avLst/>
          </a:prstGeom>
        </p:spPr>
      </p:pic>
      <p:pic>
        <p:nvPicPr>
          <p:cNvPr id="28" name="Picture 27" descr="A close up of a sign&#10;&#10;Description automatically generated">
            <a:extLst>
              <a:ext uri="{FF2B5EF4-FFF2-40B4-BE49-F238E27FC236}">
                <a16:creationId xmlns:a16="http://schemas.microsoft.com/office/drawing/2014/main" id="{B2218CC0-1D9F-4836-83B6-763D13AB26F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32095" y="677674"/>
            <a:ext cx="1797094" cy="1010865"/>
          </a:xfrm>
          <a:prstGeom prst="rect">
            <a:avLst/>
          </a:prstGeom>
        </p:spPr>
      </p:pic>
      <p:pic>
        <p:nvPicPr>
          <p:cNvPr id="29" name="Picture 28" descr="A black sign with white text&#10;&#10;Description automatically generated">
            <a:extLst>
              <a:ext uri="{FF2B5EF4-FFF2-40B4-BE49-F238E27FC236}">
                <a16:creationId xmlns:a16="http://schemas.microsoft.com/office/drawing/2014/main" id="{30748A14-5332-4D82-9F1A-8DF2A0F20B0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286650" y="1459706"/>
            <a:ext cx="1011990" cy="1016206"/>
          </a:xfrm>
          <a:prstGeom prst="rect">
            <a:avLst/>
          </a:prstGeom>
        </p:spPr>
      </p:pic>
      <p:pic>
        <p:nvPicPr>
          <p:cNvPr id="30" name="Picture 29" descr="A close up of a sign&#10;&#10;Description automatically generated">
            <a:extLst>
              <a:ext uri="{FF2B5EF4-FFF2-40B4-BE49-F238E27FC236}">
                <a16:creationId xmlns:a16="http://schemas.microsoft.com/office/drawing/2014/main" id="{0E5E8549-DB11-44A2-97BF-A58DEB6F7B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2175" y="2354929"/>
            <a:ext cx="892945" cy="1078976"/>
          </a:xfrm>
          <a:prstGeom prst="rect">
            <a:avLst/>
          </a:prstGeom>
        </p:spPr>
      </p:pic>
      <p:pic>
        <p:nvPicPr>
          <p:cNvPr id="31" name="Picture 30" descr="A close up of a sign&#10;&#10;Description automatically generated">
            <a:extLst>
              <a:ext uri="{FF2B5EF4-FFF2-40B4-BE49-F238E27FC236}">
                <a16:creationId xmlns:a16="http://schemas.microsoft.com/office/drawing/2014/main" id="{E108DE62-168B-4093-89C6-C2927BE7195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75728" y="2418135"/>
            <a:ext cx="1797094" cy="1010865"/>
          </a:xfrm>
          <a:prstGeom prst="rect">
            <a:avLst/>
          </a:prstGeom>
        </p:spPr>
      </p:pic>
      <p:pic>
        <p:nvPicPr>
          <p:cNvPr id="32" name="Picture 31" descr="A close up of a sign&#10;&#10;Description automatically generated">
            <a:extLst>
              <a:ext uri="{FF2B5EF4-FFF2-40B4-BE49-F238E27FC236}">
                <a16:creationId xmlns:a16="http://schemas.microsoft.com/office/drawing/2014/main" id="{B63B5FD9-4BCD-4062-8B98-4C109958DD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940" y="3445327"/>
            <a:ext cx="892945" cy="1078976"/>
          </a:xfrm>
          <a:prstGeom prst="rect">
            <a:avLst/>
          </a:prstGeom>
        </p:spPr>
      </p:pic>
      <p:pic>
        <p:nvPicPr>
          <p:cNvPr id="34" name="Picture 33" descr="A picture containing room&#10;&#10;Description automatically generated">
            <a:extLst>
              <a:ext uri="{FF2B5EF4-FFF2-40B4-BE49-F238E27FC236}">
                <a16:creationId xmlns:a16="http://schemas.microsoft.com/office/drawing/2014/main" id="{3DF72F8E-2C8F-430D-A72C-37666C4E57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97437" y="4463216"/>
            <a:ext cx="1066411" cy="1066411"/>
          </a:xfrm>
          <a:prstGeom prst="rect">
            <a:avLst/>
          </a:prstGeom>
          <a:solidFill>
            <a:srgbClr val="FF0000"/>
          </a:solidFill>
        </p:spPr>
      </p:pic>
      <p:pic>
        <p:nvPicPr>
          <p:cNvPr id="18" name="Picture 17" descr="A close up of a sign&#10;&#10;Description automatically generated">
            <a:extLst>
              <a:ext uri="{FF2B5EF4-FFF2-40B4-BE49-F238E27FC236}">
                <a16:creationId xmlns:a16="http://schemas.microsoft.com/office/drawing/2014/main" id="{91853F36-B2EE-4F3E-8353-4A8DA3DEE2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7749" y="4745341"/>
            <a:ext cx="1376502" cy="1663274"/>
          </a:xfrm>
          <a:prstGeom prst="rect">
            <a:avLst/>
          </a:prstGeom>
          <a:solidFill>
            <a:srgbClr val="FF0000"/>
          </a:solidFill>
        </p:spPr>
      </p:pic>
    </p:spTree>
    <p:extLst>
      <p:ext uri="{BB962C8B-B14F-4D97-AF65-F5344CB8AC3E}">
        <p14:creationId xmlns:p14="http://schemas.microsoft.com/office/powerpoint/2010/main" val="35560651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10"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par>
                                <p:cTn id="34" presetID="10" presetClass="entr" presetSubtype="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par>
                                <p:cTn id="37" presetID="10" presetClass="entr" presetSubtype="0" fill="hold" nodeType="with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fade">
                                      <p:cBhvr>
                                        <p:cTn id="39" dur="500"/>
                                        <p:tgtEl>
                                          <p:spTgt spid="30"/>
                                        </p:tgtEl>
                                      </p:cBhvr>
                                    </p:animEffect>
                                  </p:childTnLst>
                                </p:cTn>
                              </p:par>
                              <p:par>
                                <p:cTn id="40" presetID="10" presetClass="entr" presetSubtype="0" fill="hold"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500"/>
                                        <p:tgtEl>
                                          <p:spTgt spid="31"/>
                                        </p:tgtEl>
                                      </p:cBhvr>
                                    </p:animEffect>
                                  </p:childTnLst>
                                </p:cTn>
                              </p:par>
                              <p:par>
                                <p:cTn id="43" presetID="10" presetClass="entr" presetSubtype="0" fill="hold" nodeType="with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fade">
                                      <p:cBhvr>
                                        <p:cTn id="45" dur="500"/>
                                        <p:tgtEl>
                                          <p:spTgt spid="28"/>
                                        </p:tgtEl>
                                      </p:cBhvr>
                                    </p:animEffect>
                                  </p:childTnLst>
                                </p:cTn>
                              </p:par>
                              <p:par>
                                <p:cTn id="46" presetID="10" presetClass="entr" presetSubtype="0" fill="hold" nodeType="withEffect">
                                  <p:stCondLst>
                                    <p:cond delay="0"/>
                                  </p:stCondLst>
                                  <p:childTnLst>
                                    <p:set>
                                      <p:cBhvr>
                                        <p:cTn id="47" dur="1" fill="hold">
                                          <p:stCondLst>
                                            <p:cond delay="0"/>
                                          </p:stCondLst>
                                        </p:cTn>
                                        <p:tgtEl>
                                          <p:spTgt spid="34"/>
                                        </p:tgtEl>
                                        <p:attrNameLst>
                                          <p:attrName>style.visibility</p:attrName>
                                        </p:attrNameLst>
                                      </p:cBhvr>
                                      <p:to>
                                        <p:strVal val="visible"/>
                                      </p:to>
                                    </p:set>
                                    <p:animEffect transition="in" filter="fade">
                                      <p:cBhvr>
                                        <p:cTn id="48" dur="500"/>
                                        <p:tgtEl>
                                          <p:spTgt spid="34"/>
                                        </p:tgtEl>
                                      </p:cBhvr>
                                    </p:animEffect>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1000"/>
                                        <p:tgtEl>
                                          <p:spTgt spid="18"/>
                                        </p:tgtEl>
                                      </p:cBhvr>
                                    </p:animEffect>
                                    <p:anim calcmode="lin" valueType="num">
                                      <p:cBhvr>
                                        <p:cTn id="54" dur="1000" fill="hold"/>
                                        <p:tgtEl>
                                          <p:spTgt spid="18"/>
                                        </p:tgtEl>
                                        <p:attrNameLst>
                                          <p:attrName>ppt_x</p:attrName>
                                        </p:attrNameLst>
                                      </p:cBhvr>
                                      <p:tavLst>
                                        <p:tav tm="0">
                                          <p:val>
                                            <p:strVal val="#ppt_x"/>
                                          </p:val>
                                        </p:tav>
                                        <p:tav tm="100000">
                                          <p:val>
                                            <p:strVal val="#ppt_x"/>
                                          </p:val>
                                        </p:tav>
                                      </p:tavLst>
                                    </p:anim>
                                    <p:anim calcmode="lin" valueType="num">
                                      <p:cBhvr>
                                        <p:cTn id="55"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74639F7-E3C7-4165-A83E-6386A86BA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6356349"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B3AF0F1-707A-463E-B5EE-33C63A40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979591"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59A4712-50AB-40FF-BAF0-5D73A5A7EAC5}"/>
              </a:ext>
            </a:extLst>
          </p:cNvPr>
          <p:cNvSpPr>
            <a:spLocks noGrp="1"/>
          </p:cNvSpPr>
          <p:nvPr>
            <p:ph type="title"/>
          </p:nvPr>
        </p:nvSpPr>
        <p:spPr>
          <a:xfrm>
            <a:off x="841248" y="704850"/>
            <a:ext cx="3785616" cy="2978150"/>
          </a:xfrm>
        </p:spPr>
        <p:txBody>
          <a:bodyPr anchor="b">
            <a:normAutofit/>
          </a:bodyPr>
          <a:lstStyle/>
          <a:p>
            <a:r>
              <a:rPr lang="en-US" dirty="0"/>
              <a:t>If we did it all over again… or just had more time	</a:t>
            </a:r>
          </a:p>
        </p:txBody>
      </p:sp>
      <p:sp>
        <p:nvSpPr>
          <p:cNvPr id="3" name="Content Placeholder 2">
            <a:extLst>
              <a:ext uri="{FF2B5EF4-FFF2-40B4-BE49-F238E27FC236}">
                <a16:creationId xmlns:a16="http://schemas.microsoft.com/office/drawing/2014/main" id="{AE6C10EF-DEE0-46A0-AA17-69993EDB3DBF}"/>
              </a:ext>
            </a:extLst>
          </p:cNvPr>
          <p:cNvSpPr>
            <a:spLocks noGrp="1"/>
          </p:cNvSpPr>
          <p:nvPr>
            <p:ph idx="1"/>
          </p:nvPr>
        </p:nvSpPr>
        <p:spPr>
          <a:xfrm>
            <a:off x="6038850" y="704850"/>
            <a:ext cx="5314950" cy="5251450"/>
          </a:xfrm>
        </p:spPr>
        <p:txBody>
          <a:bodyPr anchor="ctr">
            <a:normAutofit/>
          </a:bodyPr>
          <a:lstStyle/>
          <a:p>
            <a:r>
              <a:rPr lang="en-US" sz="2100">
                <a:solidFill>
                  <a:schemeClr val="bg1"/>
                </a:solidFill>
              </a:rPr>
              <a:t>Ways we could refine our findings and get more specific predictions:</a:t>
            </a:r>
          </a:p>
          <a:p>
            <a:pPr lvl="1"/>
            <a:r>
              <a:rPr lang="en-US" sz="2100">
                <a:solidFill>
                  <a:schemeClr val="bg1"/>
                </a:solidFill>
              </a:rPr>
              <a:t>Use regressions of Net Ratings by match ups</a:t>
            </a:r>
          </a:p>
          <a:p>
            <a:pPr lvl="1"/>
            <a:r>
              <a:rPr lang="en-US" sz="2100">
                <a:solidFill>
                  <a:schemeClr val="bg1"/>
                </a:solidFill>
              </a:rPr>
              <a:t>Use average number of possessions between match ups to acquire y-axis</a:t>
            </a:r>
          </a:p>
          <a:p>
            <a:pPr lvl="1"/>
            <a:r>
              <a:rPr lang="en-US" sz="2100">
                <a:solidFill>
                  <a:schemeClr val="bg1"/>
                </a:solidFill>
              </a:rPr>
              <a:t>Use one of the NBA API’s to create a live database that is constantly updating with this relevant information and create a live interface to isolate certain statistics</a:t>
            </a:r>
          </a:p>
          <a:p>
            <a:pPr lvl="1"/>
            <a:r>
              <a:rPr lang="en-US" sz="2100">
                <a:solidFill>
                  <a:schemeClr val="bg1"/>
                </a:solidFill>
              </a:rPr>
              <a:t>Weigh our findings against average player PER to see which is more accurate</a:t>
            </a:r>
          </a:p>
        </p:txBody>
      </p:sp>
    </p:spTree>
    <p:extLst>
      <p:ext uri="{BB962C8B-B14F-4D97-AF65-F5344CB8AC3E}">
        <p14:creationId xmlns:p14="http://schemas.microsoft.com/office/powerpoint/2010/main" val="4137441409"/>
      </p:ext>
    </p:extLst>
  </p:cSld>
  <p:clrMapOvr>
    <a:overrideClrMapping bg1="dk1" tx1="lt1" bg2="dk2" tx2="lt2" accent1="accent1" accent2="accent2" accent3="accent3" accent4="accent4" accent5="accent5" accent6="accent6" hlink="hlink" folHlink="folHlink"/>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A72092D-FCF9-4B02-BEF7-5446027B71E3}"/>
              </a:ext>
            </a:extLst>
          </p:cNvPr>
          <p:cNvSpPr>
            <a:spLocks noGrp="1"/>
          </p:cNvSpPr>
          <p:nvPr>
            <p:ph type="title"/>
          </p:nvPr>
        </p:nvSpPr>
        <p:spPr>
          <a:xfrm>
            <a:off x="833002" y="448253"/>
            <a:ext cx="10520702" cy="1325563"/>
          </a:xfrm>
        </p:spPr>
        <p:txBody>
          <a:bodyPr>
            <a:normAutofit/>
          </a:bodyPr>
          <a:lstStyle/>
          <a:p>
            <a:r>
              <a:rPr lang="en-US" dirty="0"/>
              <a:t>Practical Application		</a:t>
            </a:r>
          </a:p>
        </p:txBody>
      </p:sp>
      <p:sp>
        <p:nvSpPr>
          <p:cNvPr id="3" name="Content Placeholder 2">
            <a:extLst>
              <a:ext uri="{FF2B5EF4-FFF2-40B4-BE49-F238E27FC236}">
                <a16:creationId xmlns:a16="http://schemas.microsoft.com/office/drawing/2014/main" id="{B1053E4C-1828-47FA-A9D9-EE398EC347D5}"/>
              </a:ext>
            </a:extLst>
          </p:cNvPr>
          <p:cNvSpPr>
            <a:spLocks noGrp="1"/>
          </p:cNvSpPr>
          <p:nvPr>
            <p:ph idx="1"/>
          </p:nvPr>
        </p:nvSpPr>
        <p:spPr>
          <a:xfrm>
            <a:off x="838200" y="2191807"/>
            <a:ext cx="4936067" cy="3985155"/>
          </a:xfrm>
        </p:spPr>
        <p:txBody>
          <a:bodyPr>
            <a:normAutofit/>
          </a:bodyPr>
          <a:lstStyle/>
          <a:p>
            <a:r>
              <a:rPr lang="en-US" sz="2000" dirty="0"/>
              <a:t>Why does this matter? What do coaches, GM’s, owners, and other parties do with this data?</a:t>
            </a:r>
          </a:p>
          <a:p>
            <a:pPr lvl="1"/>
            <a:r>
              <a:rPr lang="en-US" sz="1600" dirty="0"/>
              <a:t>Strategy development</a:t>
            </a:r>
          </a:p>
          <a:p>
            <a:pPr lvl="1"/>
            <a:r>
              <a:rPr lang="en-US" sz="1600" dirty="0"/>
              <a:t>Player development </a:t>
            </a:r>
          </a:p>
          <a:p>
            <a:pPr lvl="1"/>
            <a:r>
              <a:rPr lang="en-US" sz="1600" dirty="0"/>
              <a:t>Game plan</a:t>
            </a:r>
          </a:p>
          <a:p>
            <a:pPr lvl="1"/>
            <a:r>
              <a:rPr lang="en-US" sz="1600" dirty="0"/>
              <a:t>Scouting</a:t>
            </a:r>
          </a:p>
          <a:p>
            <a:endParaRPr lang="en-US" sz="2000" dirty="0"/>
          </a:p>
          <a:p>
            <a:pPr marL="457200" lvl="1" indent="0">
              <a:buNone/>
            </a:pPr>
            <a:endParaRPr lang="en-US" sz="2000" dirty="0"/>
          </a:p>
        </p:txBody>
      </p:sp>
      <p:pic>
        <p:nvPicPr>
          <p:cNvPr id="1026" name="Picture 2" descr="NBA Math Hoops - Creating Math Champions, One Game At A Time">
            <a:extLst>
              <a:ext uri="{FF2B5EF4-FFF2-40B4-BE49-F238E27FC236}">
                <a16:creationId xmlns:a16="http://schemas.microsoft.com/office/drawing/2014/main" id="{F097A7D4-EFC5-4593-B9D2-5D598E788BD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15905" y="2191807"/>
            <a:ext cx="4739627" cy="398515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2ACB9690-CF68-4ED8-8472-4DF0505542E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29" r="-1" b="-1"/>
          <a:stretch/>
        </p:blipFill>
        <p:spPr bwMode="auto">
          <a:xfrm>
            <a:off x="662991" y="1773816"/>
            <a:ext cx="10860723" cy="39851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1268084"/>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BA51C-6162-4672-9FA5-874FF35B8A3D}"/>
              </a:ext>
            </a:extLst>
          </p:cNvPr>
          <p:cNvSpPr>
            <a:spLocks noGrp="1"/>
          </p:cNvSpPr>
          <p:nvPr>
            <p:ph type="title"/>
          </p:nvPr>
        </p:nvSpPr>
        <p:spPr>
          <a:xfrm>
            <a:off x="968377" y="965200"/>
            <a:ext cx="4474140" cy="4075151"/>
          </a:xfrm>
        </p:spPr>
        <p:txBody>
          <a:bodyPr vert="horz" lIns="91440" tIns="45720" rIns="91440" bIns="45720" rtlCol="0" anchor="b">
            <a:normAutofit fontScale="90000"/>
          </a:bodyPr>
          <a:lstStyle/>
          <a:p>
            <a:r>
              <a:rPr lang="en-US" sz="3800" dirty="0"/>
              <a:t>There is a fascinating history behind advanced sports analytics from Billy Beane of the Oakland Athletics to Daryl Morey of the Houston Rockets</a:t>
            </a:r>
          </a:p>
        </p:txBody>
      </p:sp>
      <p:sp>
        <p:nvSpPr>
          <p:cNvPr id="192" name="Rectangle 191">
            <a:extLst>
              <a:ext uri="{FF2B5EF4-FFF2-40B4-BE49-F238E27FC236}">
                <a16:creationId xmlns:a16="http://schemas.microsoft.com/office/drawing/2014/main" id="{C18DD249-7BAF-43E4-96D2-897DF8277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9584" y="0"/>
            <a:ext cx="6192415" cy="685800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3" name="Rectangle 192">
            <a:extLst>
              <a:ext uri="{FF2B5EF4-FFF2-40B4-BE49-F238E27FC236}">
                <a16:creationId xmlns:a16="http://schemas.microsoft.com/office/drawing/2014/main" id="{93709A93-4FBF-496D-9228-3D3DBCF50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6095906"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2" name="Picture 4">
            <a:extLst>
              <a:ext uri="{FF2B5EF4-FFF2-40B4-BE49-F238E27FC236}">
                <a16:creationId xmlns:a16="http://schemas.microsoft.com/office/drawing/2014/main" id="{CDCA945E-05A0-44E4-8C38-24D81590AF0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829" r="-1" b="-1"/>
          <a:stretch/>
        </p:blipFill>
        <p:spPr bwMode="auto">
          <a:xfrm>
            <a:off x="6420908" y="692449"/>
            <a:ext cx="5446183" cy="1998383"/>
          </a:xfrm>
          <a:prstGeom prst="rect">
            <a:avLst/>
          </a:prstGeom>
          <a:noFill/>
          <a:extLst>
            <a:ext uri="{909E8E84-426E-40DD-AFC4-6F175D3DCCD1}">
              <a14:hiddenFill xmlns:a14="http://schemas.microsoft.com/office/drawing/2010/main">
                <a:solidFill>
                  <a:srgbClr val="FFFFFF"/>
                </a:solidFill>
              </a14:hiddenFill>
            </a:ext>
          </a:extLst>
        </p:spPr>
      </p:pic>
      <p:sp>
        <p:nvSpPr>
          <p:cNvPr id="194" name="Rectangle 193">
            <a:extLst>
              <a:ext uri="{FF2B5EF4-FFF2-40B4-BE49-F238E27FC236}">
                <a16:creationId xmlns:a16="http://schemas.microsoft.com/office/drawing/2014/main" id="{AC6F8F5A-EAFE-459F-8F54-9D86D539F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0991" y="3474720"/>
            <a:ext cx="3007289"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Content Placeholder 6" descr="A person holding a sign&#10;&#10;Description automatically generated">
            <a:extLst>
              <a:ext uri="{FF2B5EF4-FFF2-40B4-BE49-F238E27FC236}">
                <a16:creationId xmlns:a16="http://schemas.microsoft.com/office/drawing/2014/main" id="{D0DDFB61-97F6-4B8E-B17D-AFF1A64893F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20908" y="4201604"/>
            <a:ext cx="2364317" cy="1749594"/>
          </a:xfrm>
          <a:prstGeom prst="rect">
            <a:avLst/>
          </a:prstGeom>
        </p:spPr>
      </p:pic>
      <p:sp>
        <p:nvSpPr>
          <p:cNvPr id="195" name="Rectangle 194">
            <a:extLst>
              <a:ext uri="{FF2B5EF4-FFF2-40B4-BE49-F238E27FC236}">
                <a16:creationId xmlns:a16="http://schemas.microsoft.com/office/drawing/2014/main" id="{C3FD65E3-4E8F-40F8-B00F-C3CA65D8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4711" y="3474720"/>
            <a:ext cx="3007289"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6" name="Rectangle 195">
            <a:extLst>
              <a:ext uri="{FF2B5EF4-FFF2-40B4-BE49-F238E27FC236}">
                <a16:creationId xmlns:a16="http://schemas.microsoft.com/office/drawing/2014/main" id="{5DFA2231-FFDF-4250-983C-D460855A3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4616" y="3474720"/>
            <a:ext cx="3007289"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4" name="Picture 6" descr="Moreyball: Northwestern Magazine - Northwestern University">
            <a:extLst>
              <a:ext uri="{FF2B5EF4-FFF2-40B4-BE49-F238E27FC236}">
                <a16:creationId xmlns:a16="http://schemas.microsoft.com/office/drawing/2014/main" id="{BE9DC81C-C7D2-4CAF-91D2-8E594EB6F1C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 b="3038"/>
          <a:stretch/>
        </p:blipFill>
        <p:spPr bwMode="auto">
          <a:xfrm>
            <a:off x="9514533" y="4546274"/>
            <a:ext cx="2364317" cy="10602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753829"/>
      </p:ext>
    </p:extLst>
  </p:cSld>
  <p:clrMapOvr>
    <a:overrideClrMapping bg1="dk1" tx1="lt1" bg2="dk2" tx2="lt2" accent1="accent1" accent2="accent2" accent3="accent3" accent4="accent4" accent5="accent5" accent6="accent6" hlink="hlink" folHlink="folHlink"/>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1">
            <a:extLst>
              <a:ext uri="{FF2B5EF4-FFF2-40B4-BE49-F238E27FC236}">
                <a16:creationId xmlns:a16="http://schemas.microsoft.com/office/drawing/2014/main" id="{16606FCB-C5F1-441B-9C63-CF8FD352946D}"/>
              </a:ext>
            </a:extLst>
          </p:cNvPr>
          <p:cNvSpPr txBox="1">
            <a:spLocks/>
          </p:cNvSpPr>
          <p:nvPr/>
        </p:nvSpPr>
        <p:spPr>
          <a:xfrm>
            <a:off x="116031" y="18090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kern="1200" dirty="0">
                <a:solidFill>
                  <a:schemeClr val="tx1"/>
                </a:solidFill>
                <a:latin typeface="+mj-lt"/>
                <a:ea typeface="+mj-ea"/>
                <a:cs typeface="+mj-cs"/>
              </a:rPr>
              <a:t>John Hollinger</a:t>
            </a:r>
          </a:p>
        </p:txBody>
      </p:sp>
      <p:sp>
        <p:nvSpPr>
          <p:cNvPr id="3" name="Content Placeholder 2">
            <a:extLst>
              <a:ext uri="{FF2B5EF4-FFF2-40B4-BE49-F238E27FC236}">
                <a16:creationId xmlns:a16="http://schemas.microsoft.com/office/drawing/2014/main" id="{2183A2BF-BAEA-451B-8402-EBA1F2209BE6}"/>
              </a:ext>
            </a:extLst>
          </p:cNvPr>
          <p:cNvSpPr>
            <a:spLocks noGrp="1"/>
          </p:cNvSpPr>
          <p:nvPr>
            <p:ph idx="1"/>
          </p:nvPr>
        </p:nvSpPr>
        <p:spPr>
          <a:xfrm>
            <a:off x="0" y="1506463"/>
            <a:ext cx="2542478" cy="4486275"/>
          </a:xfrm>
        </p:spPr>
        <p:txBody>
          <a:bodyPr vert="horz" lIns="91440" tIns="45720" rIns="91440" bIns="45720" rtlCol="0">
            <a:normAutofit lnSpcReduction="10000"/>
          </a:bodyPr>
          <a:lstStyle/>
          <a:p>
            <a:r>
              <a:rPr lang="en-US" sz="2200" dirty="0"/>
              <a:t>John Hollinger, an analyst at ESPN, former NBA executive, and </a:t>
            </a:r>
            <a:r>
              <a:rPr lang="en-US" sz="2200" dirty="0" err="1"/>
              <a:t>nba</a:t>
            </a:r>
            <a:r>
              <a:rPr lang="en-US" sz="2200" dirty="0"/>
              <a:t> analytics pioneer invented several stats that seek to tell more comprehensive stories about player and team performance. </a:t>
            </a:r>
          </a:p>
          <a:p>
            <a:r>
              <a:rPr lang="en-US" sz="2200" dirty="0"/>
              <a:t>His main contributions to NBA stats include:</a:t>
            </a:r>
          </a:p>
          <a:p>
            <a:pPr lvl="1"/>
            <a:endParaRPr lang="en-US" sz="2000" dirty="0"/>
          </a:p>
        </p:txBody>
      </p:sp>
      <p:sp>
        <p:nvSpPr>
          <p:cNvPr id="5" name="Title 1">
            <a:extLst>
              <a:ext uri="{FF2B5EF4-FFF2-40B4-BE49-F238E27FC236}">
                <a16:creationId xmlns:a16="http://schemas.microsoft.com/office/drawing/2014/main" id="{21630B25-6555-4097-ACD9-2276658DE45C}"/>
              </a:ext>
            </a:extLst>
          </p:cNvPr>
          <p:cNvSpPr txBox="1">
            <a:spLocks/>
          </p:cNvSpPr>
          <p:nvPr/>
        </p:nvSpPr>
        <p:spPr>
          <a:xfrm>
            <a:off x="2542477" y="1506463"/>
            <a:ext cx="9533491" cy="5351537"/>
          </a:xfrm>
          <a:prstGeom prst="rect">
            <a:avLst/>
          </a:prstGeom>
        </p:spPr>
        <p:txBody>
          <a:bodyPr vert="horz" lIns="91440" tIns="45720" rIns="91440" bIns="45720" rtlCol="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228600" fontAlgn="base">
              <a:spcAft>
                <a:spcPts val="600"/>
              </a:spcAft>
              <a:buFont typeface="Arial" panose="020B0604020202020204" pitchFamily="34" charset="0"/>
              <a:buChar char="•"/>
            </a:pPr>
            <a:r>
              <a:rPr lang="en-US" sz="1600" b="1" dirty="0">
                <a:latin typeface="+mn-lt"/>
                <a:ea typeface="+mn-ea"/>
                <a:cs typeface="+mn-cs"/>
              </a:rPr>
              <a:t>TS%: </a:t>
            </a:r>
            <a:r>
              <a:rPr lang="en-US" sz="1600" dirty="0">
                <a:latin typeface="+mn-lt"/>
                <a:ea typeface="+mn-ea"/>
                <a:cs typeface="+mn-cs"/>
              </a:rPr>
              <a:t>True Shooting Percentage - what a player's shooting percentage would be if we accounted for free throws and 3-pointers. True Shooting Percentage = Total points / [(FGA + (0.44 x FTA)]</a:t>
            </a:r>
          </a:p>
          <a:p>
            <a:pPr indent="-228600" fontAlgn="base">
              <a:spcAft>
                <a:spcPts val="600"/>
              </a:spcAft>
              <a:buFont typeface="Arial" panose="020B0604020202020204" pitchFamily="34" charset="0"/>
              <a:buChar char="•"/>
            </a:pPr>
            <a:r>
              <a:rPr lang="en-US" sz="1600" b="1" dirty="0">
                <a:latin typeface="+mn-lt"/>
                <a:ea typeface="+mn-ea"/>
                <a:cs typeface="+mn-cs"/>
              </a:rPr>
              <a:t>AST: </a:t>
            </a:r>
            <a:r>
              <a:rPr lang="en-US" sz="1600" dirty="0">
                <a:latin typeface="+mn-lt"/>
                <a:ea typeface="+mn-ea"/>
                <a:cs typeface="+mn-cs"/>
              </a:rPr>
              <a:t>Assist Ratio - the percentage of a player's possessions that ends in an assist. Assist Ratio = (Assists x 100) divided by [(FGA + (FTA x 0.44) + Assists + Turnovers]</a:t>
            </a:r>
          </a:p>
          <a:p>
            <a:pPr indent="-228600" fontAlgn="base">
              <a:spcAft>
                <a:spcPts val="600"/>
              </a:spcAft>
              <a:buFont typeface="Arial" panose="020B0604020202020204" pitchFamily="34" charset="0"/>
              <a:buChar char="•"/>
            </a:pPr>
            <a:r>
              <a:rPr lang="en-US" sz="1600" b="1" dirty="0">
                <a:latin typeface="+mn-lt"/>
                <a:ea typeface="+mn-ea"/>
                <a:cs typeface="+mn-cs"/>
              </a:rPr>
              <a:t>TO: </a:t>
            </a:r>
            <a:r>
              <a:rPr lang="en-US" sz="1600" dirty="0">
                <a:latin typeface="+mn-lt"/>
                <a:ea typeface="+mn-ea"/>
                <a:cs typeface="+mn-cs"/>
              </a:rPr>
              <a:t>Turnover Ratio - the percentage of a player's possessions that end in a turnover. Turnover Ratio = (Turnover x 100) divided by [(FGA + (FTA x 0.44) + Assists + Turnovers]</a:t>
            </a:r>
          </a:p>
          <a:p>
            <a:pPr indent="-228600" fontAlgn="base">
              <a:spcAft>
                <a:spcPts val="600"/>
              </a:spcAft>
              <a:buFont typeface="Arial" panose="020B0604020202020204" pitchFamily="34" charset="0"/>
              <a:buChar char="•"/>
            </a:pPr>
            <a:r>
              <a:rPr lang="en-US" sz="1600" b="1" dirty="0">
                <a:latin typeface="+mn-lt"/>
                <a:ea typeface="+mn-ea"/>
                <a:cs typeface="+mn-cs"/>
              </a:rPr>
              <a:t>USG: </a:t>
            </a:r>
            <a:r>
              <a:rPr lang="en-US" sz="1600" dirty="0">
                <a:latin typeface="+mn-lt"/>
                <a:ea typeface="+mn-ea"/>
                <a:cs typeface="+mn-cs"/>
              </a:rPr>
              <a:t>Usage Rate - the number of possessions a player uses per 40 minutes. Usage Rate = {[FGA + (FT Att. x 0.44) + (</a:t>
            </a:r>
            <a:r>
              <a:rPr lang="en-US" sz="1600" dirty="0" err="1">
                <a:latin typeface="+mn-lt"/>
                <a:ea typeface="+mn-ea"/>
                <a:cs typeface="+mn-cs"/>
              </a:rPr>
              <a:t>Ast</a:t>
            </a:r>
            <a:r>
              <a:rPr lang="en-US" sz="1600" dirty="0">
                <a:latin typeface="+mn-lt"/>
                <a:ea typeface="+mn-ea"/>
                <a:cs typeface="+mn-cs"/>
              </a:rPr>
              <a:t> x 0.33) + TO] x 40 x League Pace} divided by (Minutes x Team Pace)</a:t>
            </a:r>
          </a:p>
          <a:p>
            <a:pPr indent="-228600" fontAlgn="base">
              <a:spcAft>
                <a:spcPts val="600"/>
              </a:spcAft>
              <a:buFont typeface="Arial" panose="020B0604020202020204" pitchFamily="34" charset="0"/>
              <a:buChar char="•"/>
            </a:pPr>
            <a:r>
              <a:rPr lang="en-US" sz="1600" b="1" dirty="0">
                <a:latin typeface="+mn-lt"/>
                <a:ea typeface="+mn-ea"/>
                <a:cs typeface="+mn-cs"/>
              </a:rPr>
              <a:t>ORR: </a:t>
            </a:r>
            <a:r>
              <a:rPr lang="en-US" sz="1600" dirty="0">
                <a:latin typeface="+mn-lt"/>
                <a:ea typeface="+mn-ea"/>
                <a:cs typeface="+mn-cs"/>
              </a:rPr>
              <a:t>Offensive rebound rate</a:t>
            </a:r>
          </a:p>
          <a:p>
            <a:pPr indent="-228600" fontAlgn="base">
              <a:spcAft>
                <a:spcPts val="600"/>
              </a:spcAft>
              <a:buFont typeface="Arial" panose="020B0604020202020204" pitchFamily="34" charset="0"/>
              <a:buChar char="•"/>
            </a:pPr>
            <a:r>
              <a:rPr lang="en-US" sz="1600" b="1" dirty="0">
                <a:latin typeface="+mn-lt"/>
                <a:ea typeface="+mn-ea"/>
                <a:cs typeface="+mn-cs"/>
              </a:rPr>
              <a:t>DRR: </a:t>
            </a:r>
            <a:r>
              <a:rPr lang="en-US" sz="1600" dirty="0">
                <a:latin typeface="+mn-lt"/>
                <a:ea typeface="+mn-ea"/>
                <a:cs typeface="+mn-cs"/>
              </a:rPr>
              <a:t>Defensive rebound rate</a:t>
            </a:r>
          </a:p>
          <a:p>
            <a:pPr indent="-228600" fontAlgn="base">
              <a:spcAft>
                <a:spcPts val="600"/>
              </a:spcAft>
              <a:buFont typeface="Arial" panose="020B0604020202020204" pitchFamily="34" charset="0"/>
              <a:buChar char="•"/>
            </a:pPr>
            <a:r>
              <a:rPr lang="en-US" sz="1600" b="1" dirty="0">
                <a:latin typeface="+mn-lt"/>
                <a:ea typeface="+mn-ea"/>
                <a:cs typeface="+mn-cs"/>
              </a:rPr>
              <a:t>REBR: </a:t>
            </a:r>
            <a:r>
              <a:rPr lang="en-US" sz="1600" dirty="0">
                <a:latin typeface="+mn-lt"/>
                <a:ea typeface="+mn-ea"/>
                <a:cs typeface="+mn-cs"/>
              </a:rPr>
              <a:t>Rebound Rate - the percentage of missed shots that a player rebounds. Rebound Rate = (100 x (Rebounds x Team Minutes)) divided by [Player Minutes x (Team Rebounds + Opponent Rebounds)]</a:t>
            </a:r>
          </a:p>
          <a:p>
            <a:pPr indent="-228600" fontAlgn="base">
              <a:spcAft>
                <a:spcPts val="600"/>
              </a:spcAft>
              <a:buFont typeface="Arial" panose="020B0604020202020204" pitchFamily="34" charset="0"/>
              <a:buChar char="•"/>
            </a:pPr>
            <a:r>
              <a:rPr lang="en-US" sz="1600" b="1" dirty="0">
                <a:latin typeface="+mn-lt"/>
                <a:ea typeface="+mn-ea"/>
                <a:cs typeface="+mn-cs"/>
              </a:rPr>
              <a:t>PER: </a:t>
            </a:r>
            <a:r>
              <a:rPr lang="en-US" sz="1600" dirty="0">
                <a:latin typeface="+mn-lt"/>
                <a:ea typeface="+mn-ea"/>
                <a:cs typeface="+mn-cs"/>
              </a:rPr>
              <a:t>Player Efficiency Rating is the overall rating of a player's per-minute statistical production. The league average is 15.00 every season.</a:t>
            </a:r>
          </a:p>
          <a:p>
            <a:pPr indent="-228600" fontAlgn="base">
              <a:spcAft>
                <a:spcPts val="600"/>
              </a:spcAft>
              <a:buFont typeface="Arial" panose="020B0604020202020204" pitchFamily="34" charset="0"/>
              <a:buChar char="•"/>
            </a:pPr>
            <a:r>
              <a:rPr lang="en-US" sz="1600" b="1" dirty="0">
                <a:latin typeface="+mn-lt"/>
                <a:ea typeface="+mn-ea"/>
                <a:cs typeface="+mn-cs"/>
              </a:rPr>
              <a:t>VA: </a:t>
            </a:r>
            <a:r>
              <a:rPr lang="en-US" sz="1600" dirty="0">
                <a:latin typeface="+mn-lt"/>
                <a:ea typeface="+mn-ea"/>
                <a:cs typeface="+mn-cs"/>
              </a:rPr>
              <a:t>Value Added - the estimated number of points a player adds to a </a:t>
            </a:r>
            <a:r>
              <a:rPr lang="en-US" sz="1600" dirty="0" err="1">
                <a:latin typeface="+mn-lt"/>
                <a:ea typeface="+mn-ea"/>
                <a:cs typeface="+mn-cs"/>
              </a:rPr>
              <a:t>teamâ</a:t>
            </a:r>
            <a:r>
              <a:rPr lang="en-US" sz="1600" dirty="0">
                <a:latin typeface="+mn-lt"/>
                <a:ea typeface="+mn-ea"/>
                <a:cs typeface="+mn-cs"/>
              </a:rPr>
              <a:t>€™s season total above what a 'replacement player' (for instance, the 12th man on the roster) would produce. Value Added = ([Minutes * (PER - PRL)] / 67). PRL (Position Replacement Level) = 11.5 for power forwards, 11.0 for point guards, 10.6 for centers, 10.5 for shooting guards and small forwards</a:t>
            </a:r>
          </a:p>
          <a:p>
            <a:pPr indent="-228600" fontAlgn="base">
              <a:spcAft>
                <a:spcPts val="600"/>
              </a:spcAft>
              <a:buFont typeface="Arial" panose="020B0604020202020204" pitchFamily="34" charset="0"/>
              <a:buChar char="•"/>
            </a:pPr>
            <a:r>
              <a:rPr lang="en-US" sz="1600" b="1" dirty="0">
                <a:latin typeface="+mn-lt"/>
                <a:ea typeface="+mn-ea"/>
                <a:cs typeface="+mn-cs"/>
              </a:rPr>
              <a:t>EWA: </a:t>
            </a:r>
            <a:r>
              <a:rPr lang="en-US" sz="1600" dirty="0">
                <a:latin typeface="+mn-lt"/>
                <a:ea typeface="+mn-ea"/>
                <a:cs typeface="+mn-cs"/>
              </a:rPr>
              <a:t>Estimated Wins Added - Value Added divided by 30mated number of wins a player adds to a </a:t>
            </a:r>
            <a:r>
              <a:rPr lang="en-US" sz="1600" dirty="0" err="1">
                <a:latin typeface="+mn-lt"/>
                <a:ea typeface="+mn-ea"/>
                <a:cs typeface="+mn-cs"/>
              </a:rPr>
              <a:t>teamâ</a:t>
            </a:r>
            <a:r>
              <a:rPr lang="en-US" sz="1600" dirty="0">
                <a:latin typeface="+mn-lt"/>
                <a:ea typeface="+mn-ea"/>
                <a:cs typeface="+mn-cs"/>
              </a:rPr>
              <a:t>€™s season total above what a 'replacement player' would produce.</a:t>
            </a:r>
          </a:p>
        </p:txBody>
      </p:sp>
    </p:spTree>
    <p:extLst>
      <p:ext uri="{BB962C8B-B14F-4D97-AF65-F5344CB8AC3E}">
        <p14:creationId xmlns:p14="http://schemas.microsoft.com/office/powerpoint/2010/main" val="2970429031"/>
      </p:ext>
    </p:extLst>
  </p:cSld>
  <p:clrMapOvr>
    <a:overrideClrMapping bg1="dk1" tx1="lt1" bg2="dk2" tx2="lt2" accent1="accent1" accent2="accent2" accent3="accent3" accent4="accent4" accent5="accent5" accent6="accent6" hlink="hlink" folHlink="folHlink"/>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0260257-EBC1-47E3-A354-1CABCDDEF4A4}"/>
              </a:ext>
            </a:extLst>
          </p:cNvPr>
          <p:cNvSpPr>
            <a:spLocks noGrp="1"/>
          </p:cNvSpPr>
          <p:nvPr>
            <p:ph type="title"/>
          </p:nvPr>
        </p:nvSpPr>
        <p:spPr>
          <a:xfrm>
            <a:off x="655320" y="1063255"/>
            <a:ext cx="9013052" cy="925181"/>
          </a:xfrm>
        </p:spPr>
        <p:txBody>
          <a:bodyPr anchor="b">
            <a:normAutofit/>
          </a:bodyPr>
          <a:lstStyle/>
          <a:p>
            <a:r>
              <a:rPr lang="en-US" sz="4000" dirty="0"/>
              <a:t>Our Methodology	</a:t>
            </a:r>
          </a:p>
        </p:txBody>
      </p:sp>
      <p:cxnSp>
        <p:nvCxnSpPr>
          <p:cNvPr id="10"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AE72DE7A-9098-48B8-B3A3-0F6705A5258F}"/>
              </a:ext>
            </a:extLst>
          </p:cNvPr>
          <p:cNvSpPr>
            <a:spLocks noGrp="1"/>
          </p:cNvSpPr>
          <p:nvPr>
            <p:ph idx="1"/>
          </p:nvPr>
        </p:nvSpPr>
        <p:spPr>
          <a:xfrm>
            <a:off x="655320" y="2316480"/>
            <a:ext cx="11316940" cy="4541520"/>
          </a:xfrm>
        </p:spPr>
        <p:txBody>
          <a:bodyPr>
            <a:noAutofit/>
          </a:bodyPr>
          <a:lstStyle/>
          <a:p>
            <a:r>
              <a:rPr lang="en-US" sz="2400" dirty="0"/>
              <a:t>NBA Offensive Efficiency and Defensive Efficiency according to Hollinger =</a:t>
            </a:r>
          </a:p>
          <a:p>
            <a:pPr lvl="1"/>
            <a:r>
              <a:rPr lang="en-US" dirty="0"/>
              <a:t>Offensive: points per 100 possessions</a:t>
            </a:r>
          </a:p>
          <a:p>
            <a:pPr lvl="1"/>
            <a:r>
              <a:rPr lang="en-US" dirty="0"/>
              <a:t>Defensive: allowed points per 100 possessions </a:t>
            </a:r>
          </a:p>
          <a:p>
            <a:r>
              <a:rPr lang="en-US" sz="2400" dirty="0"/>
              <a:t>Our calculation according to Chris Burrows of sportsrec.com is:</a:t>
            </a:r>
          </a:p>
          <a:p>
            <a:pPr lvl="1"/>
            <a:r>
              <a:rPr lang="en-US" dirty="0"/>
              <a:t>Total points scored/total possessions</a:t>
            </a:r>
          </a:p>
          <a:p>
            <a:pPr lvl="1"/>
            <a:r>
              <a:rPr lang="en-US" dirty="0"/>
              <a:t>Total points allowed/total possessions</a:t>
            </a:r>
          </a:p>
          <a:p>
            <a:r>
              <a:rPr lang="en-US" sz="2400" dirty="0"/>
              <a:t>Possessions are calculated as follows:</a:t>
            </a:r>
          </a:p>
          <a:p>
            <a:pPr lvl="1"/>
            <a:r>
              <a:rPr lang="en-US" dirty="0"/>
              <a:t>field goals attempted - offensive rebounds + turnovers + (0.4 x free throws attempted) = total number of possessions for the season. This works because a possession can end only in one of three ways: an attempted field goal, a turnover or a free throw, with an offensive rebound negating additional field goal attempts.</a:t>
            </a:r>
          </a:p>
        </p:txBody>
      </p:sp>
    </p:spTree>
    <p:extLst>
      <p:ext uri="{BB962C8B-B14F-4D97-AF65-F5344CB8AC3E}">
        <p14:creationId xmlns:p14="http://schemas.microsoft.com/office/powerpoint/2010/main" val="3126932664"/>
      </p:ext>
    </p:extLst>
  </p:cSld>
  <p:clrMapOvr>
    <a:overrideClrMapping bg1="dk1" tx1="lt1" bg2="dk2" tx2="lt2" accent1="accent1" accent2="accent2" accent3="accent3" accent4="accent4" accent5="accent5" accent6="accent6" hlink="hlink" folHlink="folHlink"/>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0260257-EBC1-47E3-A354-1CABCDDEF4A4}"/>
              </a:ext>
            </a:extLst>
          </p:cNvPr>
          <p:cNvSpPr>
            <a:spLocks noGrp="1"/>
          </p:cNvSpPr>
          <p:nvPr>
            <p:ph type="title"/>
          </p:nvPr>
        </p:nvSpPr>
        <p:spPr>
          <a:xfrm>
            <a:off x="6191954" y="38977"/>
            <a:ext cx="5721212" cy="925181"/>
          </a:xfrm>
        </p:spPr>
        <p:txBody>
          <a:bodyPr anchor="b">
            <a:normAutofit/>
          </a:bodyPr>
          <a:lstStyle/>
          <a:p>
            <a:r>
              <a:rPr lang="en-US" sz="4000" dirty="0"/>
              <a:t>Our Methodology Cont’d	</a:t>
            </a:r>
          </a:p>
        </p:txBody>
      </p:sp>
      <p:cxnSp>
        <p:nvCxnSpPr>
          <p:cNvPr id="10"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AE72DE7A-9098-48B8-B3A3-0F6705A5258F}"/>
              </a:ext>
            </a:extLst>
          </p:cNvPr>
          <p:cNvSpPr>
            <a:spLocks noGrp="1"/>
          </p:cNvSpPr>
          <p:nvPr>
            <p:ph idx="1"/>
          </p:nvPr>
        </p:nvSpPr>
        <p:spPr>
          <a:xfrm>
            <a:off x="624840" y="537017"/>
            <a:ext cx="11316940" cy="1779456"/>
          </a:xfrm>
        </p:spPr>
        <p:txBody>
          <a:bodyPr>
            <a:noAutofit/>
          </a:bodyPr>
          <a:lstStyle/>
          <a:p>
            <a:r>
              <a:rPr lang="en-US" sz="2400" dirty="0"/>
              <a:t>Net Rating</a:t>
            </a:r>
          </a:p>
          <a:p>
            <a:pPr lvl="1"/>
            <a:r>
              <a:rPr lang="en-US" dirty="0"/>
              <a:t>Offensive rating-defensive rating</a:t>
            </a:r>
          </a:p>
          <a:p>
            <a:pPr lvl="1"/>
            <a:r>
              <a:rPr lang="en-US" dirty="0"/>
              <a:t>We decided this is the most effective measure of a teams performance because it encapsulates multiple stats for both offensive and defensive statistics. </a:t>
            </a:r>
          </a:p>
          <a:p>
            <a:pPr lvl="1"/>
            <a:endParaRPr lang="en-US" dirty="0"/>
          </a:p>
          <a:p>
            <a:pPr lvl="1" algn="just"/>
            <a:endParaRPr lang="en-US" dirty="0"/>
          </a:p>
        </p:txBody>
      </p:sp>
      <p:sp>
        <p:nvSpPr>
          <p:cNvPr id="4" name="TextBox 3">
            <a:extLst>
              <a:ext uri="{FF2B5EF4-FFF2-40B4-BE49-F238E27FC236}">
                <a16:creationId xmlns:a16="http://schemas.microsoft.com/office/drawing/2014/main" id="{22D8064D-3786-4C16-955F-13DDB7741643}"/>
              </a:ext>
            </a:extLst>
          </p:cNvPr>
          <p:cNvSpPr txBox="1"/>
          <p:nvPr/>
        </p:nvSpPr>
        <p:spPr>
          <a:xfrm>
            <a:off x="624840" y="2684748"/>
            <a:ext cx="11288326" cy="2677656"/>
          </a:xfrm>
          <a:prstGeom prst="rect">
            <a:avLst/>
          </a:prstGeom>
          <a:noFill/>
        </p:spPr>
        <p:txBody>
          <a:bodyPr wrap="square" rtlCol="0">
            <a:spAutoFit/>
          </a:bodyPr>
          <a:lstStyle/>
          <a:p>
            <a:pPr marL="342900" indent="-342900">
              <a:buFont typeface="+mj-lt"/>
              <a:buAutoNum type="arabicPeriod"/>
            </a:pPr>
            <a:r>
              <a:rPr lang="en-US" sz="2400" dirty="0"/>
              <a:t>Run a regression analysis using Net Rating and Possessions in each of the 82 NBA Regular season games. </a:t>
            </a:r>
          </a:p>
          <a:p>
            <a:pPr marL="342900" indent="-342900">
              <a:buFont typeface="+mj-lt"/>
              <a:buAutoNum type="arabicPeriod"/>
            </a:pPr>
            <a:r>
              <a:rPr lang="en-US" sz="2400" dirty="0"/>
              <a:t>Identify the y-axis using the average number of possessions in an NBA game to compare team’s Net Ratings at specific number of possessions. In our case, the average number of possessions in an NBA playoff game is 98.77 and 93.3 in an NBA finals game. </a:t>
            </a:r>
          </a:p>
          <a:p>
            <a:pPr marL="342900" indent="-342900">
              <a:buFont typeface="+mj-lt"/>
              <a:buAutoNum type="arabicPeriod"/>
            </a:pPr>
            <a:r>
              <a:rPr lang="en-US" sz="2400" dirty="0"/>
              <a:t>The winner of the first two rounds of our playoff projection are being measured at 98.77 possessions per game, while the finals are being evaluated at 93.3</a:t>
            </a:r>
          </a:p>
        </p:txBody>
      </p:sp>
    </p:spTree>
    <p:extLst>
      <p:ext uri="{BB962C8B-B14F-4D97-AF65-F5344CB8AC3E}">
        <p14:creationId xmlns:p14="http://schemas.microsoft.com/office/powerpoint/2010/main" val="2056190857"/>
      </p:ext>
    </p:extLst>
  </p:cSld>
  <p:clrMapOvr>
    <a:overrideClrMapping bg1="dk1" tx1="lt1" bg2="dk2" tx2="lt2" accent1="accent1" accent2="accent2" accent3="accent3" accent4="accent4" accent5="accent5" accent6="accent6" hlink="hlink" folHlink="folHlink"/>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961082C-2C5F-4FE5-BAF7-0F58BDFE8B3A}"/>
              </a:ext>
            </a:extLst>
          </p:cNvPr>
          <p:cNvPicPr>
            <a:picLocks noGrp="1" noChangeAspect="1"/>
          </p:cNvPicPr>
          <p:nvPr>
            <p:ph idx="1"/>
          </p:nvPr>
        </p:nvPicPr>
        <p:blipFill>
          <a:blip r:embed="rId2"/>
          <a:stretch>
            <a:fillRect/>
          </a:stretch>
        </p:blipFill>
        <p:spPr>
          <a:xfrm>
            <a:off x="3147237" y="0"/>
            <a:ext cx="5897526" cy="6802439"/>
          </a:xfrm>
          <a:prstGeom prst="rect">
            <a:avLst/>
          </a:prstGeom>
        </p:spPr>
      </p:pic>
    </p:spTree>
    <p:extLst>
      <p:ext uri="{BB962C8B-B14F-4D97-AF65-F5344CB8AC3E}">
        <p14:creationId xmlns:p14="http://schemas.microsoft.com/office/powerpoint/2010/main" val="392531400"/>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EAST CONF">
            <a:extLst>
              <a:ext uri="{FF2B5EF4-FFF2-40B4-BE49-F238E27FC236}">
                <a16:creationId xmlns:a16="http://schemas.microsoft.com/office/drawing/2014/main" id="{C6F01E6B-D299-4493-A929-702967EBEA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0445"/>
            <a:ext cx="12192000" cy="5175272"/>
          </a:xfrm>
          <a:prstGeom prst="rect">
            <a:avLst/>
          </a:prstGeom>
        </p:spPr>
      </p:pic>
      <p:sp>
        <p:nvSpPr>
          <p:cNvPr id="3" name="Title 1">
            <a:extLst>
              <a:ext uri="{FF2B5EF4-FFF2-40B4-BE49-F238E27FC236}">
                <a16:creationId xmlns:a16="http://schemas.microsoft.com/office/drawing/2014/main" id="{9E22DE26-6F72-44F9-A202-EA8161892E23}"/>
              </a:ext>
            </a:extLst>
          </p:cNvPr>
          <p:cNvSpPr txBox="1">
            <a:spLocks/>
          </p:cNvSpPr>
          <p:nvPr/>
        </p:nvSpPr>
        <p:spPr>
          <a:xfrm>
            <a:off x="838200" y="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Eastern Conference Data</a:t>
            </a:r>
          </a:p>
        </p:txBody>
      </p:sp>
    </p:spTree>
    <p:extLst>
      <p:ext uri="{BB962C8B-B14F-4D97-AF65-F5344CB8AC3E}">
        <p14:creationId xmlns:p14="http://schemas.microsoft.com/office/powerpoint/2010/main" val="418870211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WEST CONF">
            <a:extLst>
              <a:ext uri="{FF2B5EF4-FFF2-40B4-BE49-F238E27FC236}">
                <a16:creationId xmlns:a16="http://schemas.microsoft.com/office/drawing/2014/main" id="{B7229207-3F6B-4724-8C20-D2A0F5915E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17603"/>
            <a:ext cx="12192000" cy="5175272"/>
          </a:xfrm>
          <a:prstGeom prst="rect">
            <a:avLst/>
          </a:prstGeom>
        </p:spPr>
      </p:pic>
      <p:sp>
        <p:nvSpPr>
          <p:cNvPr id="3" name="Title 1">
            <a:extLst>
              <a:ext uri="{FF2B5EF4-FFF2-40B4-BE49-F238E27FC236}">
                <a16:creationId xmlns:a16="http://schemas.microsoft.com/office/drawing/2014/main" id="{DD9B1CCA-CC8B-4CAD-B284-34EA35939822}"/>
              </a:ext>
            </a:extLst>
          </p:cNvPr>
          <p:cNvSpPr txBox="1">
            <a:spLocks/>
          </p:cNvSpPr>
          <p:nvPr/>
        </p:nvSpPr>
        <p:spPr>
          <a:xfrm>
            <a:off x="838200" y="54882"/>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Western Conference Data</a:t>
            </a:r>
          </a:p>
        </p:txBody>
      </p:sp>
    </p:spTree>
    <p:extLst>
      <p:ext uri="{BB962C8B-B14F-4D97-AF65-F5344CB8AC3E}">
        <p14:creationId xmlns:p14="http://schemas.microsoft.com/office/powerpoint/2010/main" val="9599258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POSS">
            <a:extLst>
              <a:ext uri="{FF2B5EF4-FFF2-40B4-BE49-F238E27FC236}">
                <a16:creationId xmlns:a16="http://schemas.microsoft.com/office/drawing/2014/main" id="{84F86CCD-B28B-4554-BE3C-1506B92465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9875" y="433387"/>
            <a:ext cx="6572250" cy="5991225"/>
          </a:xfrm>
          <a:prstGeom prst="rect">
            <a:avLst/>
          </a:prstGeom>
        </p:spPr>
      </p:pic>
    </p:spTree>
    <p:extLst>
      <p:ext uri="{BB962C8B-B14F-4D97-AF65-F5344CB8AC3E}">
        <p14:creationId xmlns:p14="http://schemas.microsoft.com/office/powerpoint/2010/main" val="2887737955"/>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825</Words>
  <Application>Microsoft Office PowerPoint</Application>
  <PresentationFormat>Widescreen</PresentationFormat>
  <Paragraphs>47</Paragraphs>
  <Slides>15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Predicting the 2017-2018 NBA Playoffs  Presented by Nick Riffel, Geoffrey Holland, and Karsten Olson</vt:lpstr>
      <vt:lpstr>There is a fascinating history behind advanced sports analytics from Billy Beane of the Oakland Athletics to Daryl Morey of the Houston Rockets</vt:lpstr>
      <vt:lpstr>PowerPoint Presentation</vt:lpstr>
      <vt:lpstr>Our Methodology </vt:lpstr>
      <vt:lpstr>Our Methodology Cont’d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If we did it all over again… or just had more time </vt:lpstr>
      <vt:lpstr>Practical Application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2017-2018 NBA Playoffs  Presented by Nick Riffel, Geoffrey Holland, and Karsten Olson</dc:title>
  <dc:creator>Karsten Olson</dc:creator>
  <cp:lastModifiedBy>Nick Riffel</cp:lastModifiedBy>
  <cp:revision>3</cp:revision>
  <dcterms:created xsi:type="dcterms:W3CDTF">2020-05-05T23:18:23Z</dcterms:created>
  <dcterms:modified xsi:type="dcterms:W3CDTF">2020-05-06T00:08:41Z</dcterms:modified>
</cp:coreProperties>
</file>